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971800"/>
            <a:ext cx="6858000" cy="990600"/>
          </a:xfrm>
        </p:spPr>
        <p:txBody>
          <a:bodyPr>
            <a:normAutofit fontScale="90000"/>
          </a:bodyPr>
          <a:lstStyle/>
          <a:p>
            <a:r>
              <a:rPr lang="en-US" sz="60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Nucleophilic Substitution Reaction</a:t>
            </a: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>
                <a:solidFill>
                  <a:srgbClr val="7030A0"/>
                </a:solidFill>
              </a:rPr>
              <a:t>(T.Y.BSc)</a:t>
            </a:r>
            <a:r>
              <a:rPr lang="en-US" sz="1800" dirty="0">
                <a:solidFill>
                  <a:srgbClr val="7030A0"/>
                </a:solidFill>
              </a:rPr>
              <a:t/>
            </a:r>
            <a:br>
              <a:rPr lang="en-US" sz="1800" dirty="0">
                <a:solidFill>
                  <a:srgbClr val="7030A0"/>
                </a:solidFill>
              </a:rPr>
            </a:br>
            <a:r>
              <a:rPr lang="en-US" sz="1800" dirty="0"/>
              <a:t/>
            </a:r>
            <a:br>
              <a:rPr lang="en-US" sz="1800" dirty="0"/>
            </a:b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Dr.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Bhagwan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S.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Bhadane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KVPS </a:t>
            </a:r>
            <a:r>
              <a:rPr lang="en-US" sz="36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Kisan</a:t>
            </a:r>
            <a:r>
              <a:rPr lang="en-US" sz="36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Arts ,Commerce and Science College, Parola, </a:t>
            </a:r>
            <a:r>
              <a:rPr lang="en-US" sz="36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Dist-Jalgaon</a:t>
            </a:r>
            <a:r>
              <a:rPr lang="en-US" sz="4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en-IN" sz="4000" dirty="0"/>
          </a:p>
        </p:txBody>
      </p:sp>
    </p:spTree>
    <p:extLst>
      <p:ext uri="{BB962C8B-B14F-4D97-AF65-F5344CB8AC3E}">
        <p14:creationId xmlns:p14="http://schemas.microsoft.com/office/powerpoint/2010/main" val="39846420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9970" y="457200"/>
            <a:ext cx="745967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Mechanism: One step mechanism for SN</a:t>
            </a:r>
            <a:r>
              <a:rPr lang="en-IN" sz="3200" b="1" baseline="30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IN" sz="32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03173"/>
              </p:ext>
            </p:extLst>
          </p:nvPr>
        </p:nvGraphicFramePr>
        <p:xfrm>
          <a:off x="30893" y="1752600"/>
          <a:ext cx="8960708" cy="373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CS ChemDraw Drawing" r:id="rId3" imgW="5819048" imgH="1263404" progId="ChemDraw.Document.6.0">
                  <p:embed/>
                </p:oleObj>
              </mc:Choice>
              <mc:Fallback>
                <p:oleObj name="CS ChemDraw Drawing" r:id="rId3" imgW="5819048" imgH="1263404" progId="ChemDraw.Document.6.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93" y="1752600"/>
                        <a:ext cx="8960708" cy="37338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115171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IN" sz="3200" dirty="0">
                <a:latin typeface="Times New Roman" pitchFamily="18" charset="0"/>
                <a:cs typeface="Times New Roman" pitchFamily="18" charset="0"/>
              </a:rPr>
              <a:t>It is </a:t>
            </a:r>
            <a:r>
              <a:rPr lang="en-IN" sz="32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one step reaction.</a:t>
            </a:r>
            <a:r>
              <a:rPr lang="en-IN" sz="3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IN" sz="3200" dirty="0">
                <a:latin typeface="Times New Roman" pitchFamily="18" charset="0"/>
                <a:cs typeface="Times New Roman" pitchFamily="18" charset="0"/>
              </a:rPr>
              <a:t>Rate limiting step involved both reactant [ethyl bromide] and reagent [aqueous KOH].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IN" sz="3200" dirty="0">
                <a:latin typeface="Times New Roman" pitchFamily="18" charset="0"/>
                <a:cs typeface="Times New Roman" pitchFamily="18" charset="0"/>
              </a:rPr>
              <a:t>The Nucleophile OH- attack on carbon from back side while leaving group Br- </a:t>
            </a: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leaves </a:t>
            </a:r>
            <a:r>
              <a:rPr lang="en-IN" sz="3200" dirty="0">
                <a:latin typeface="Times New Roman" pitchFamily="18" charset="0"/>
                <a:cs typeface="Times New Roman" pitchFamily="18" charset="0"/>
              </a:rPr>
              <a:t>from front side to form </a:t>
            </a:r>
            <a:r>
              <a:rPr lang="en-IN" sz="32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transition state as an </a:t>
            </a:r>
            <a:r>
              <a:rPr lang="en-IN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intermediate</a:t>
            </a:r>
          </a:p>
          <a:p>
            <a:pPr marL="514350" indent="-514350">
              <a:buFont typeface="+mj-lt"/>
              <a:buAutoNum type="arabicPeriod"/>
            </a:pPr>
            <a:r>
              <a:rPr lang="en-IN" sz="3200" dirty="0">
                <a:latin typeface="Times New Roman" pitchFamily="18" charset="0"/>
                <a:cs typeface="Times New Roman" pitchFamily="18" charset="0"/>
              </a:rPr>
              <a:t>The transition state formed is unstable as it involved five atoms /group. Three hydrogen atoms are in one plane while incoming Nucleophile OH- &amp; leaving group Br- are perpendicular to this </a:t>
            </a: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plane.</a:t>
            </a:r>
          </a:p>
          <a:p>
            <a:pPr lvl="0"/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IN" sz="32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IN" sz="32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953420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685800"/>
            <a:ext cx="80772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buFont typeface="+mj-lt"/>
              <a:buAutoNum type="arabicPeriod"/>
            </a:pPr>
            <a:endParaRPr lang="en-IN" sz="32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5.The energy required to break C-Br bond is to    be supplied by energy realised during formation of C-OH bond.</a:t>
            </a:r>
          </a:p>
          <a:p>
            <a:pPr lvl="0"/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6.The product ethyl alcohol obtained with retention of configuration.</a:t>
            </a:r>
            <a:endParaRPr lang="en-IN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92260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71600" y="381000"/>
            <a:ext cx="646638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Energy profile </a:t>
            </a:r>
            <a:r>
              <a:rPr lang="en-IN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diagram For SN</a:t>
            </a:r>
            <a:r>
              <a:rPr lang="en-IN" sz="3200" b="1" baseline="30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IN" sz="32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IN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IN" sz="32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960968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dirty="0">
                <a:latin typeface="Times New Roman" pitchFamily="18" charset="0"/>
                <a:cs typeface="Times New Roman" pitchFamily="18" charset="0"/>
              </a:rPr>
              <a:t> If we plot a graph energy verses reaction coordinate, we get the curve as shown below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1981200" y="2590800"/>
            <a:ext cx="0" cy="2971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1981200" y="5562600"/>
            <a:ext cx="4038600" cy="9353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sp>
        <p:nvSpPr>
          <p:cNvPr id="8" name="Rectangle 7"/>
          <p:cNvSpPr/>
          <p:nvPr/>
        </p:nvSpPr>
        <p:spPr>
          <a:xfrm>
            <a:off x="2504702" y="5791200"/>
            <a:ext cx="31080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Reaction coordinate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5686425" y="6052810"/>
            <a:ext cx="48577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18702" y="3429000"/>
            <a:ext cx="153389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Energy        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Kcal/mole</a:t>
            </a:r>
          </a:p>
          <a:p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928572" y="2895600"/>
            <a:ext cx="0" cy="5677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 19"/>
          <p:cNvSpPr/>
          <p:nvPr/>
        </p:nvSpPr>
        <p:spPr>
          <a:xfrm>
            <a:off x="2286000" y="2895600"/>
            <a:ext cx="2905497" cy="2316301"/>
          </a:xfrm>
          <a:custGeom>
            <a:avLst/>
            <a:gdLst>
              <a:gd name="connsiteX0" fmla="*/ 0 w 1657485"/>
              <a:gd name="connsiteY0" fmla="*/ 958402 h 1459350"/>
              <a:gd name="connsiteX1" fmla="*/ 361950 w 1657485"/>
              <a:gd name="connsiteY1" fmla="*/ 5902 h 1459350"/>
              <a:gd name="connsiteX2" fmla="*/ 1247775 w 1657485"/>
              <a:gd name="connsiteY2" fmla="*/ 1358452 h 1459350"/>
              <a:gd name="connsiteX3" fmla="*/ 1609725 w 1657485"/>
              <a:gd name="connsiteY3" fmla="*/ 1358452 h 1459350"/>
              <a:gd name="connsiteX4" fmla="*/ 1628775 w 1657485"/>
              <a:gd name="connsiteY4" fmla="*/ 1339402 h 1459350"/>
              <a:gd name="connsiteX5" fmla="*/ 1657350 w 1657485"/>
              <a:gd name="connsiteY5" fmla="*/ 1339402 h 1459350"/>
              <a:gd name="connsiteX6" fmla="*/ 1638300 w 1657485"/>
              <a:gd name="connsiteY6" fmla="*/ 1348927 h 1459350"/>
              <a:gd name="connsiteX7" fmla="*/ 1609725 w 1657485"/>
              <a:gd name="connsiteY7" fmla="*/ 1339402 h 1459350"/>
              <a:gd name="connsiteX8" fmla="*/ 1647825 w 1657485"/>
              <a:gd name="connsiteY8" fmla="*/ 1339402 h 1459350"/>
              <a:gd name="connsiteX9" fmla="*/ 1571625 w 1657485"/>
              <a:gd name="connsiteY9" fmla="*/ 1348927 h 1459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57485" h="1459350">
                <a:moveTo>
                  <a:pt x="0" y="958402"/>
                </a:moveTo>
                <a:cubicBezTo>
                  <a:pt x="76994" y="448814"/>
                  <a:pt x="153988" y="-60773"/>
                  <a:pt x="361950" y="5902"/>
                </a:cubicBezTo>
                <a:cubicBezTo>
                  <a:pt x="569912" y="72577"/>
                  <a:pt x="1039813" y="1133027"/>
                  <a:pt x="1247775" y="1358452"/>
                </a:cubicBezTo>
                <a:cubicBezTo>
                  <a:pt x="1455738" y="1583877"/>
                  <a:pt x="1546225" y="1361627"/>
                  <a:pt x="1609725" y="1358452"/>
                </a:cubicBezTo>
                <a:cubicBezTo>
                  <a:pt x="1673225" y="1355277"/>
                  <a:pt x="1620837" y="1342577"/>
                  <a:pt x="1628775" y="1339402"/>
                </a:cubicBezTo>
                <a:cubicBezTo>
                  <a:pt x="1636713" y="1336227"/>
                  <a:pt x="1655763" y="1337815"/>
                  <a:pt x="1657350" y="1339402"/>
                </a:cubicBezTo>
                <a:cubicBezTo>
                  <a:pt x="1658937" y="1340989"/>
                  <a:pt x="1646237" y="1348927"/>
                  <a:pt x="1638300" y="1348927"/>
                </a:cubicBezTo>
                <a:cubicBezTo>
                  <a:pt x="1630363" y="1348927"/>
                  <a:pt x="1608138" y="1340989"/>
                  <a:pt x="1609725" y="1339402"/>
                </a:cubicBezTo>
                <a:cubicBezTo>
                  <a:pt x="1611312" y="1337815"/>
                  <a:pt x="1654175" y="1337815"/>
                  <a:pt x="1647825" y="1339402"/>
                </a:cubicBezTo>
                <a:cubicBezTo>
                  <a:pt x="1641475" y="1340990"/>
                  <a:pt x="1606550" y="1344958"/>
                  <a:pt x="1571625" y="1348927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IN"/>
          </a:p>
        </p:txBody>
      </p:sp>
      <p:sp>
        <p:nvSpPr>
          <p:cNvPr id="21" name="Rectangle 20"/>
          <p:cNvSpPr/>
          <p:nvPr/>
        </p:nvSpPr>
        <p:spPr>
          <a:xfrm>
            <a:off x="1752600" y="4461889"/>
            <a:ext cx="18825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Ethyl</a:t>
            </a:r>
            <a:r>
              <a:rPr lang="en-IN" sz="2000" dirty="0"/>
              <a:t> 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bromide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143420" y="2406134"/>
            <a:ext cx="212096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Transition State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503296" y="4477278"/>
            <a:ext cx="18309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Ethyl alcohol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618782" y="2433935"/>
            <a:ext cx="252521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Ethyl Energy profile diagram 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clearly indicates </a:t>
            </a: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that </a:t>
            </a:r>
            <a:r>
              <a:rPr lang="en-IN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SN</a:t>
            </a:r>
            <a:r>
              <a:rPr lang="en-IN" sz="2800" b="1" baseline="30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reaction </a:t>
            </a: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is one step reaction </a:t>
            </a:r>
          </a:p>
        </p:txBody>
      </p:sp>
    </p:spTree>
    <p:extLst>
      <p:ext uri="{BB962C8B-B14F-4D97-AF65-F5344CB8AC3E}">
        <p14:creationId xmlns:p14="http://schemas.microsoft.com/office/powerpoint/2010/main" val="32338327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11382" y="1981200"/>
            <a:ext cx="6629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 smtClean="0">
                <a:solidFill>
                  <a:srgbClr val="7030A0"/>
                </a:solidFill>
                <a:latin typeface="Arial Black" pitchFamily="34" charset="0"/>
              </a:rPr>
              <a:t>Thank you</a:t>
            </a:r>
            <a:endParaRPr lang="en-IN" sz="8000" dirty="0">
              <a:solidFill>
                <a:srgbClr val="7030A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8496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6021106"/>
              </p:ext>
            </p:extLst>
          </p:nvPr>
        </p:nvGraphicFramePr>
        <p:xfrm>
          <a:off x="478064" y="3505200"/>
          <a:ext cx="7522665" cy="190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CS ChemDraw Drawing" r:id="rId3" imgW="5150333" imgH="1307006" progId="ChemDraw.Document.6.0">
                  <p:embed/>
                </p:oleObj>
              </mc:Choice>
              <mc:Fallback>
                <p:oleObj name="CS ChemDraw Drawing" r:id="rId3" imgW="5150333" imgH="1307006" progId="ChemDraw.Document.6.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064" y="3505200"/>
                        <a:ext cx="7522665" cy="1905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/>
          <p:nvPr/>
        </p:nvSpPr>
        <p:spPr>
          <a:xfrm>
            <a:off x="533400" y="990600"/>
            <a:ext cx="6477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800" b="1" u="sng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SN</a:t>
            </a:r>
            <a:r>
              <a:rPr lang="en-IN" sz="2800" b="1" u="sng" baseline="30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IN" sz="2800" b="1" u="sng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reaction: Substitution Nucleophilic Unimolecular reaction</a:t>
            </a: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" name="Rectangle 5"/>
          <p:cNvSpPr/>
          <p:nvPr/>
        </p:nvSpPr>
        <p:spPr>
          <a:xfrm>
            <a:off x="543697" y="1905000"/>
            <a:ext cx="7391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Considers the reaction, Tertiary butyl chloride undergoes hydrolysis of with aqueous alkali KOH to form tertiary butyl alcohol. </a:t>
            </a:r>
          </a:p>
        </p:txBody>
      </p:sp>
    </p:spTree>
    <p:extLst>
      <p:ext uri="{BB962C8B-B14F-4D97-AF65-F5344CB8AC3E}">
        <p14:creationId xmlns:p14="http://schemas.microsoft.com/office/powerpoint/2010/main" val="31998686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914400"/>
            <a:ext cx="81534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dirty="0"/>
              <a:t>Kinetic study shows that the rate of reaction depends on concentration of only substrate   </a:t>
            </a:r>
            <a:r>
              <a:rPr lang="en-IN" sz="3200" dirty="0" smtClean="0"/>
              <a:t>hence </a:t>
            </a:r>
            <a:r>
              <a:rPr lang="en-IN" sz="3200" dirty="0"/>
              <a:t>called </a:t>
            </a:r>
            <a:r>
              <a:rPr lang="en-IN" sz="3200" u="sng" dirty="0">
                <a:solidFill>
                  <a:srgbClr val="00B0F0"/>
                </a:solidFill>
              </a:rPr>
              <a:t>Unimolecular Nucleophilic substitution reaction</a:t>
            </a:r>
            <a:r>
              <a:rPr lang="en-IN" sz="3200" dirty="0"/>
              <a:t>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1641160" y="3244978"/>
                <a:ext cx="5368649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IN" sz="32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IN" sz="3200" i="1">
                              <a:latin typeface="Cambria Math"/>
                            </a:rPr>
                            <m:t>𝑅𝑎𝑡𝑒</m:t>
                          </m:r>
                          <m:r>
                            <a:rPr lang="en-IN" sz="3200" i="1">
                              <a:latin typeface="Cambria Math"/>
                            </a:rPr>
                            <m:t>∝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IN" sz="320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IN" sz="3200" i="1">
                                  <a:latin typeface="Cambria Math"/>
                                </a:rPr>
                                <m:t>𝑡</m:t>
                              </m:r>
                              <m:r>
                                <a:rPr lang="en-IN" sz="3200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IN" sz="3200" i="1">
                                  <a:latin typeface="Cambria Math"/>
                                </a:rPr>
                                <m:t>𝑏𝑢𝑡𝑦𝑙</m:t>
                              </m:r>
                              <m:r>
                                <a:rPr lang="en-IN" sz="3200" i="1">
                                  <a:latin typeface="Cambria Math"/>
                                </a:rPr>
                                <m:t> </m:t>
                              </m:r>
                              <m:r>
                                <a:rPr lang="en-IN" sz="3200" i="1">
                                  <a:latin typeface="Cambria Math"/>
                                </a:rPr>
                                <m:t>𝑐h𝑙𝑜𝑟𝑖𝑑𝑒</m:t>
                              </m:r>
                            </m:e>
                          </m:d>
                        </m:e>
                        <m:sup>
                          <m:r>
                            <a:rPr lang="en-IN" sz="3200" i="1">
                              <a:latin typeface="Cambria Math"/>
                            </a:rPr>
                            <m:t>1</m:t>
                          </m:r>
                        </m:sup>
                      </m:sSup>
                    </m:oMath>
                  </m:oMathPara>
                </a14:m>
                <a:endParaRPr lang="en-IN" sz="32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1160" y="3244978"/>
                <a:ext cx="5368649" cy="59593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1371600" y="4572000"/>
                <a:ext cx="5673220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IN" sz="32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N" sz="3200" i="1">
                            <a:latin typeface="Cambria Math"/>
                          </a:rPr>
                        </m:ctrlPr>
                      </m:sSupPr>
                      <m:e>
                        <m:r>
                          <a:rPr lang="en-IN" sz="3200" i="1">
                            <a:latin typeface="Cambria Math"/>
                          </a:rPr>
                          <m:t>𝑅𝑎𝑡𝑒</m:t>
                        </m:r>
                        <m:r>
                          <a:rPr lang="en-IN" sz="3200" i="1">
                            <a:latin typeface="Cambria Math"/>
                          </a:rPr>
                          <m:t>=</m:t>
                        </m:r>
                        <m:r>
                          <a:rPr lang="en-IN" sz="3200" i="1">
                            <a:latin typeface="Cambria Math"/>
                          </a:rPr>
                          <m:t>𝐾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IN" sz="32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IN" sz="3200" i="1">
                                <a:latin typeface="Cambria Math"/>
                              </a:rPr>
                              <m:t>𝑡</m:t>
                            </m:r>
                            <m:r>
                              <a:rPr lang="en-IN" sz="3200" i="1">
                                <a:latin typeface="Cambria Math"/>
                              </a:rPr>
                              <m:t>−</m:t>
                            </m:r>
                            <m:r>
                              <a:rPr lang="en-IN" sz="3200" i="1">
                                <a:latin typeface="Cambria Math"/>
                              </a:rPr>
                              <m:t>𝑏𝑢𝑡𝑦𝑙</m:t>
                            </m:r>
                            <m:r>
                              <a:rPr lang="en-IN" sz="3200" i="1">
                                <a:latin typeface="Cambria Math"/>
                              </a:rPr>
                              <m:t> </m:t>
                            </m:r>
                            <m:r>
                              <a:rPr lang="en-IN" sz="3200" i="1">
                                <a:latin typeface="Cambria Math"/>
                              </a:rPr>
                              <m:t>𝑐h𝑙𝑜𝑟𝑖𝑑𝑒</m:t>
                            </m:r>
                          </m:e>
                        </m:d>
                      </m:e>
                      <m:sup>
                        <m:r>
                          <a:rPr lang="en-IN" sz="3200" i="1">
                            <a:latin typeface="Cambria Math"/>
                          </a:rPr>
                          <m:t>1</m:t>
                        </m:r>
                      </m:sup>
                    </m:sSup>
                  </m:oMath>
                </a14:m>
                <a:endParaRPr lang="en-IN" sz="3200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4572000"/>
                <a:ext cx="5673220" cy="5959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63161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381000"/>
            <a:ext cx="245291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3200" b="1" dirty="0">
                <a:latin typeface="Times New Roman" pitchFamily="18" charset="0"/>
                <a:cs typeface="Times New Roman" pitchFamily="18" charset="0"/>
              </a:rPr>
              <a:t>Mechanism:</a:t>
            </a:r>
            <a:r>
              <a:rPr lang="en-IN" sz="32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043443"/>
              </p:ext>
            </p:extLst>
          </p:nvPr>
        </p:nvGraphicFramePr>
        <p:xfrm>
          <a:off x="178222" y="965775"/>
          <a:ext cx="8813378" cy="55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CS ChemDraw Drawing" r:id="rId3" imgW="5247149" imgH="3037790" progId="ChemDraw.Document.6.0">
                  <p:embed/>
                </p:oleObj>
              </mc:Choice>
              <mc:Fallback>
                <p:oleObj name="CS ChemDraw Drawing" r:id="rId3" imgW="5247149" imgH="3037790" progId="ChemDraw.Document.6.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222" y="965775"/>
                        <a:ext cx="8813378" cy="55874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092358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685800"/>
            <a:ext cx="86868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IN" sz="3200" dirty="0"/>
              <a:t> It is two step reactions.</a:t>
            </a:r>
          </a:p>
          <a:p>
            <a:pPr lvl="0"/>
            <a:r>
              <a:rPr lang="en-IN" sz="3200" dirty="0"/>
              <a:t> </a:t>
            </a:r>
            <a:r>
              <a:rPr lang="en-IN" sz="3200" dirty="0">
                <a:solidFill>
                  <a:srgbClr val="00B050"/>
                </a:solidFill>
              </a:rPr>
              <a:t>The first step involves </a:t>
            </a:r>
            <a:r>
              <a:rPr lang="en-IN" sz="3200" dirty="0"/>
              <a:t>breaking of C-</a:t>
            </a:r>
            <a:r>
              <a:rPr lang="en-IN" sz="3200" dirty="0" err="1"/>
              <a:t>Cl</a:t>
            </a:r>
            <a:r>
              <a:rPr lang="en-IN" sz="3200" dirty="0"/>
              <a:t> Bond to form tertiary butyl carbocation as an   intermediate. It is slow step RDS.</a:t>
            </a:r>
          </a:p>
          <a:p>
            <a:pPr lvl="0"/>
            <a:r>
              <a:rPr lang="en-IN" sz="3200" dirty="0"/>
              <a:t> The carbocation form is more stable as there are three electron donating methyl groups and due to hyper conjugation effect.</a:t>
            </a:r>
          </a:p>
          <a:p>
            <a:pPr lvl="0"/>
            <a:r>
              <a:rPr lang="en-IN" sz="3200" dirty="0"/>
              <a:t>The RDS involves only substrate, hence called </a:t>
            </a:r>
            <a:r>
              <a:rPr lang="en-IN" sz="3200" b="1" dirty="0"/>
              <a:t>Substitution Nucleophilic Unimolecular reaction.</a:t>
            </a:r>
            <a:endParaRPr lang="en-IN" sz="3200" dirty="0"/>
          </a:p>
          <a:p>
            <a:pPr lvl="0"/>
            <a:r>
              <a:rPr lang="en-IN" sz="3200" dirty="0">
                <a:solidFill>
                  <a:srgbClr val="7030A0"/>
                </a:solidFill>
              </a:rPr>
              <a:t> </a:t>
            </a:r>
            <a:r>
              <a:rPr lang="en-IN" sz="3200" dirty="0">
                <a:solidFill>
                  <a:srgbClr val="00B050"/>
                </a:solidFill>
              </a:rPr>
              <a:t>The second step </a:t>
            </a:r>
            <a:r>
              <a:rPr lang="en-IN" sz="3200" dirty="0"/>
              <a:t>is faster where, nucleophile attack on carbocation to form t-.butyl alcohol.</a:t>
            </a:r>
          </a:p>
        </p:txBody>
      </p:sp>
    </p:spTree>
    <p:extLst>
      <p:ext uri="{BB962C8B-B14F-4D97-AF65-F5344CB8AC3E}">
        <p14:creationId xmlns:p14="http://schemas.microsoft.com/office/powerpoint/2010/main" val="10536045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41938" y="597187"/>
            <a:ext cx="556492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32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Energy Profile </a:t>
            </a:r>
            <a:r>
              <a:rPr lang="en-IN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Diagram for </a:t>
            </a:r>
            <a:r>
              <a:rPr lang="en-IN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SN</a:t>
            </a:r>
            <a:r>
              <a:rPr lang="en-IN" sz="3200" b="1" baseline="30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IN" sz="32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H="1">
            <a:off x="2742147" y="4724400"/>
            <a:ext cx="39645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 Box 22"/>
          <p:cNvSpPr txBox="1"/>
          <p:nvPr/>
        </p:nvSpPr>
        <p:spPr>
          <a:xfrm>
            <a:off x="3266440" y="4881201"/>
            <a:ext cx="3184844" cy="568412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b="1" dirty="0">
                <a:effectLst/>
                <a:latin typeface="Times New Roman"/>
                <a:ea typeface="Calibri"/>
                <a:cs typeface="Times New Roman"/>
              </a:rPr>
              <a:t>Reaction Coordinate</a:t>
            </a:r>
            <a:endParaRPr lang="en-IN" sz="2400" dirty="0">
              <a:effectLst/>
              <a:ea typeface="Calibri"/>
              <a:cs typeface="Times New Roman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266440" y="7718425"/>
            <a:ext cx="346075" cy="133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2742147" y="1981200"/>
            <a:ext cx="0" cy="2743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reeform 11"/>
          <p:cNvSpPr/>
          <p:nvPr/>
        </p:nvSpPr>
        <p:spPr>
          <a:xfrm>
            <a:off x="2971800" y="1981200"/>
            <a:ext cx="3352800" cy="2209800"/>
          </a:xfrm>
          <a:custGeom>
            <a:avLst/>
            <a:gdLst>
              <a:gd name="connsiteX0" fmla="*/ 0 w 1371600"/>
              <a:gd name="connsiteY0" fmla="*/ 631645 h 977521"/>
              <a:gd name="connsiteX1" fmla="*/ 228600 w 1371600"/>
              <a:gd name="connsiteY1" fmla="*/ 2995 h 977521"/>
              <a:gd name="connsiteX2" fmla="*/ 476250 w 1371600"/>
              <a:gd name="connsiteY2" fmla="*/ 383995 h 977521"/>
              <a:gd name="connsiteX3" fmla="*/ 676275 w 1371600"/>
              <a:gd name="connsiteY3" fmla="*/ 145870 h 977521"/>
              <a:gd name="connsiteX4" fmla="*/ 1047750 w 1371600"/>
              <a:gd name="connsiteY4" fmla="*/ 907870 h 977521"/>
              <a:gd name="connsiteX5" fmla="*/ 1333500 w 1371600"/>
              <a:gd name="connsiteY5" fmla="*/ 945970 h 977521"/>
              <a:gd name="connsiteX6" fmla="*/ 1333500 w 1371600"/>
              <a:gd name="connsiteY6" fmla="*/ 936445 h 977521"/>
              <a:gd name="connsiteX7" fmla="*/ 1371600 w 1371600"/>
              <a:gd name="connsiteY7" fmla="*/ 926920 h 9775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71600" h="977521">
                <a:moveTo>
                  <a:pt x="0" y="631645"/>
                </a:moveTo>
                <a:cubicBezTo>
                  <a:pt x="74612" y="337957"/>
                  <a:pt x="149225" y="44270"/>
                  <a:pt x="228600" y="2995"/>
                </a:cubicBezTo>
                <a:cubicBezTo>
                  <a:pt x="307975" y="-38280"/>
                  <a:pt x="401638" y="360183"/>
                  <a:pt x="476250" y="383995"/>
                </a:cubicBezTo>
                <a:cubicBezTo>
                  <a:pt x="550862" y="407807"/>
                  <a:pt x="581025" y="58558"/>
                  <a:pt x="676275" y="145870"/>
                </a:cubicBezTo>
                <a:cubicBezTo>
                  <a:pt x="771525" y="233182"/>
                  <a:pt x="938213" y="774520"/>
                  <a:pt x="1047750" y="907870"/>
                </a:cubicBezTo>
                <a:cubicBezTo>
                  <a:pt x="1157287" y="1041220"/>
                  <a:pt x="1285875" y="941208"/>
                  <a:pt x="1333500" y="945970"/>
                </a:cubicBezTo>
                <a:cubicBezTo>
                  <a:pt x="1381125" y="950732"/>
                  <a:pt x="1327150" y="939620"/>
                  <a:pt x="1333500" y="936445"/>
                </a:cubicBezTo>
                <a:cubicBezTo>
                  <a:pt x="1339850" y="933270"/>
                  <a:pt x="1355725" y="930095"/>
                  <a:pt x="1371600" y="92692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IN" dirty="0"/>
          </a:p>
        </p:txBody>
      </p:sp>
      <p:sp>
        <p:nvSpPr>
          <p:cNvPr id="13" name="Rectangle 12"/>
          <p:cNvSpPr/>
          <p:nvPr/>
        </p:nvSpPr>
        <p:spPr>
          <a:xfrm>
            <a:off x="2761013" y="3434493"/>
            <a:ext cx="128509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Reactant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863663" y="3896158"/>
            <a:ext cx="183253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dirty="0" smtClean="0"/>
              <a:t>Product</a:t>
            </a:r>
            <a:endParaRPr lang="en-IN" sz="2800" dirty="0"/>
          </a:p>
        </p:txBody>
      </p:sp>
      <p:sp>
        <p:nvSpPr>
          <p:cNvPr id="15" name="Rectangle 14"/>
          <p:cNvSpPr/>
          <p:nvPr/>
        </p:nvSpPr>
        <p:spPr>
          <a:xfrm>
            <a:off x="1326514" y="3078032"/>
            <a:ext cx="164528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400" b="1" dirty="0"/>
              <a:t>Energy</a:t>
            </a:r>
            <a:endParaRPr lang="en-IN" sz="2400" dirty="0"/>
          </a:p>
          <a:p>
            <a:r>
              <a:rPr lang="en-IN" sz="2400" b="1" dirty="0"/>
              <a:t>Kcal/mole</a:t>
            </a:r>
            <a:endParaRPr lang="en-IN" sz="2400" dirty="0"/>
          </a:p>
        </p:txBody>
      </p:sp>
      <p:cxnSp>
        <p:nvCxnSpPr>
          <p:cNvPr id="17" name="Straight Arrow Connector 16"/>
          <p:cNvCxnSpPr/>
          <p:nvPr/>
        </p:nvCxnSpPr>
        <p:spPr>
          <a:xfrm flipV="1">
            <a:off x="1752600" y="2590800"/>
            <a:ext cx="0" cy="4872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6451284" y="5190403"/>
            <a:ext cx="46093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9289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905000"/>
            <a:ext cx="844546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Energy profile diagram clearly indicates that </a:t>
            </a:r>
            <a:r>
              <a:rPr lang="en-IN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SN</a:t>
            </a:r>
            <a:r>
              <a:rPr lang="en-IN" sz="3600" b="1" baseline="30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IN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reaction is two step reaction with formation of carbocation as intermediate</a:t>
            </a:r>
            <a:endParaRPr lang="en-IN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94521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381000"/>
            <a:ext cx="82296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Substitution Nucleophilic Bimolecular reaction. SN</a:t>
            </a:r>
            <a:r>
              <a:rPr lang="en-IN" sz="3200" b="1" baseline="30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IN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reaction.</a:t>
            </a:r>
            <a:endParaRPr lang="en-IN" sz="32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" y="1458218"/>
            <a:ext cx="85344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dirty="0">
                <a:latin typeface="Times New Roman" pitchFamily="18" charset="0"/>
                <a:cs typeface="Times New Roman" pitchFamily="18" charset="0"/>
              </a:rPr>
              <a:t>Consider the hydrolysis of ethyl Bromide with aqueous alkali to form ethyl alcohol. 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7063014"/>
              </p:ext>
            </p:extLst>
          </p:nvPr>
        </p:nvGraphicFramePr>
        <p:xfrm>
          <a:off x="296562" y="2537495"/>
          <a:ext cx="8542638" cy="39415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CS ChemDraw Drawing" r:id="rId3" imgW="3256479" imgH="1184125" progId="ChemDraw.Document.6.0">
                  <p:embed/>
                </p:oleObj>
              </mc:Choice>
              <mc:Fallback>
                <p:oleObj name="CS ChemDraw Drawing" r:id="rId3" imgW="3256479" imgH="1184125" progId="ChemDraw.Document.6.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562" y="2537495"/>
                        <a:ext cx="8542638" cy="39415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559489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533400"/>
            <a:ext cx="84582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dirty="0">
                <a:latin typeface="Times New Roman" pitchFamily="18" charset="0"/>
                <a:cs typeface="Times New Roman" pitchFamily="18" charset="0"/>
              </a:rPr>
              <a:t>Kinetic study shows that the rate of reaction depends on </a:t>
            </a:r>
            <a:r>
              <a:rPr lang="en-IN" sz="32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concentration of ethyl bromide </a:t>
            </a:r>
            <a:r>
              <a:rPr lang="en-IN" sz="3200" dirty="0">
                <a:latin typeface="Times New Roman" pitchFamily="18" charset="0"/>
                <a:cs typeface="Times New Roman" pitchFamily="18" charset="0"/>
              </a:rPr>
              <a:t>and concentration of </a:t>
            </a:r>
            <a:r>
              <a:rPr lang="en-IN" sz="32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nucleophile OH-</a:t>
            </a:r>
            <a:r>
              <a:rPr lang="en-IN" sz="3200" dirty="0">
                <a:latin typeface="Times New Roman" pitchFamily="18" charset="0"/>
                <a:cs typeface="Times New Roman" pitchFamily="18" charset="0"/>
              </a:rPr>
              <a:t>, hence this reaction is called as </a:t>
            </a:r>
            <a:r>
              <a:rPr lang="en-IN" sz="3200" u="sng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Substitution Nucleophilic bimolecular reaction.i.e </a:t>
            </a:r>
            <a:endParaRPr lang="en-IN" sz="32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1371600" y="3539190"/>
                <a:ext cx="6158994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IN" sz="32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IN" sz="3200" i="1">
                              <a:latin typeface="Cambria Math"/>
                            </a:rPr>
                            <m:t>𝑅𝑎𝑡𝑒</m:t>
                          </m:r>
                          <m:r>
                            <a:rPr lang="en-IN" sz="3200" i="1">
                              <a:latin typeface="Cambria Math"/>
                            </a:rPr>
                            <m:t>∝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IN" sz="320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IN" sz="3200">
                                  <a:latin typeface="Cambria Math"/>
                                </a:rPr>
                                <m:t>Ethyl</m:t>
                              </m:r>
                              <m:r>
                                <a:rPr lang="en-IN" sz="3200">
                                  <a:latin typeface="Cambria Math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IN" sz="3200">
                                  <a:latin typeface="Cambria Math"/>
                                </a:rPr>
                                <m:t>Bromide</m:t>
                              </m:r>
                            </m:e>
                          </m:d>
                        </m:e>
                        <m:sup>
                          <m:r>
                            <a:rPr lang="en-IN" sz="3200" i="1">
                              <a:latin typeface="Cambria Math"/>
                            </a:rPr>
                            <m:t>1</m:t>
                          </m:r>
                        </m:sup>
                      </m:sSup>
                      <m:r>
                        <a:rPr lang="en-IN" sz="3200">
                          <a:latin typeface="Cambria Math"/>
                        </a:rPr>
                        <m:t> </m:t>
                      </m:r>
                      <m:sSup>
                        <m:sSupPr>
                          <m:ctrlPr>
                            <a:rPr lang="en-IN" sz="3200" i="1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IN" sz="320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IN" sz="3200">
                                  <a:latin typeface="Cambria Math"/>
                                </a:rPr>
                                <m:t>OH</m:t>
                              </m:r>
                              <m:r>
                                <a:rPr lang="en-IN" sz="3200" i="1">
                                  <a:latin typeface="Cambria Math"/>
                                </a:rPr>
                                <m:t>−</m:t>
                              </m:r>
                            </m:e>
                          </m:d>
                        </m:e>
                        <m:sup>
                          <m:r>
                            <a:rPr lang="en-IN" sz="3200" i="1">
                              <a:latin typeface="Cambria Math"/>
                            </a:rPr>
                            <m:t>1</m:t>
                          </m:r>
                        </m:sup>
                      </m:sSup>
                    </m:oMath>
                  </m:oMathPara>
                </a14:m>
                <a:endParaRPr lang="en-IN" sz="32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3539190"/>
                <a:ext cx="6158994" cy="59593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1214506" y="4602143"/>
                <a:ext cx="6473182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IN" sz="32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IN" sz="3200" i="1">
                              <a:latin typeface="Cambria Math"/>
                            </a:rPr>
                            <m:t>𝑅𝑎𝑡𝑒</m:t>
                          </m:r>
                          <m:r>
                            <a:rPr lang="en-IN" sz="3200" i="1">
                              <a:latin typeface="Cambria Math"/>
                            </a:rPr>
                            <m:t>=</m:t>
                          </m:r>
                          <m:r>
                            <a:rPr lang="en-IN" sz="3200" i="1">
                              <a:latin typeface="Cambria Math"/>
                            </a:rPr>
                            <m:t>𝐾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IN" sz="320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IN" sz="3200">
                                  <a:latin typeface="Cambria Math"/>
                                </a:rPr>
                                <m:t>Ethyl</m:t>
                              </m:r>
                              <m:r>
                                <a:rPr lang="en-IN" sz="3200">
                                  <a:latin typeface="Cambria Math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IN" sz="3200">
                                  <a:latin typeface="Cambria Math"/>
                                </a:rPr>
                                <m:t>Bromide</m:t>
                              </m:r>
                            </m:e>
                          </m:d>
                        </m:e>
                        <m:sup>
                          <m:r>
                            <a:rPr lang="en-IN" sz="3200" i="1">
                              <a:latin typeface="Cambria Math"/>
                            </a:rPr>
                            <m:t>1</m:t>
                          </m:r>
                        </m:sup>
                      </m:sSup>
                      <m:r>
                        <a:rPr lang="en-IN" sz="3200">
                          <a:latin typeface="Cambria Math"/>
                        </a:rPr>
                        <m:t> </m:t>
                      </m:r>
                      <m:sSup>
                        <m:sSupPr>
                          <m:ctrlPr>
                            <a:rPr lang="en-IN" sz="3200" i="1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IN" sz="320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IN" sz="3200">
                                  <a:latin typeface="Cambria Math"/>
                                </a:rPr>
                                <m:t>OH</m:t>
                              </m:r>
                              <m:r>
                                <a:rPr lang="en-IN" sz="3200" i="1">
                                  <a:latin typeface="Cambria Math"/>
                                </a:rPr>
                                <m:t>−</m:t>
                              </m:r>
                            </m:e>
                          </m:d>
                        </m:e>
                        <m:sup>
                          <m:r>
                            <a:rPr lang="en-IN" sz="3200" i="1">
                              <a:latin typeface="Cambria Math"/>
                            </a:rPr>
                            <m:t>1</m:t>
                          </m:r>
                        </m:sup>
                      </m:sSup>
                    </m:oMath>
                  </m:oMathPara>
                </a14:m>
                <a:endParaRPr lang="en-I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4506" y="4602143"/>
                <a:ext cx="6473182" cy="5959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/>
          <p:cNvSpPr/>
          <p:nvPr/>
        </p:nvSpPr>
        <p:spPr>
          <a:xfrm>
            <a:off x="1371600" y="5486400"/>
            <a:ext cx="42296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3200" dirty="0">
                <a:latin typeface="Times New Roman" pitchFamily="18" charset="0"/>
                <a:cs typeface="Times New Roman" pitchFamily="18" charset="0"/>
              </a:rPr>
              <a:t> Where K=Rate constant</a:t>
            </a:r>
          </a:p>
        </p:txBody>
      </p:sp>
    </p:spTree>
    <p:extLst>
      <p:ext uri="{BB962C8B-B14F-4D97-AF65-F5344CB8AC3E}">
        <p14:creationId xmlns:p14="http://schemas.microsoft.com/office/powerpoint/2010/main" val="5420696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380</Words>
  <Application>Microsoft Office PowerPoint</Application>
  <PresentationFormat>On-screen Show (4:3)</PresentationFormat>
  <Paragraphs>46</Paragraphs>
  <Slides>14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Office Theme</vt:lpstr>
      <vt:lpstr>CS ChemDraw Drawing</vt:lpstr>
      <vt:lpstr>Nucleophilic Substitution Reaction (T.Y.BSc)  Dr. Bhagwan S. Bhadane  KVPS Kisan Arts ,Commerce and Science College, Parola, Dist-Jalgaon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Bhagwan Bhadane</dc:creator>
  <cp:lastModifiedBy>Shiv</cp:lastModifiedBy>
  <cp:revision>12</cp:revision>
  <dcterms:created xsi:type="dcterms:W3CDTF">2006-08-16T00:00:00Z</dcterms:created>
  <dcterms:modified xsi:type="dcterms:W3CDTF">2021-12-08T09:02:21Z</dcterms:modified>
</cp:coreProperties>
</file>